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 Semi Bold"/>
      <p:regular r:id="rId17"/>
    </p:embeddedFont>
    <p:embeddedFont>
      <p:font typeface="Crimson Pro Semi Bold"/>
      <p:regular r:id="rId18"/>
    </p:embeddedFont>
    <p:embeddedFont>
      <p:font typeface="Crimson Pro Semi Bold"/>
      <p:regular r:id="rId19"/>
    </p:embeddedFont>
    <p:embeddedFont>
      <p:font typeface="Crimson Pro Semi Bold"/>
      <p:regular r:id="rId20"/>
    </p:embeddedFont>
    <p:embeddedFont>
      <p:font typeface="Heebo"/>
      <p:regular r:id="rId21"/>
    </p:embeddedFont>
    <p:embeddedFont>
      <p:font typeface="Heeb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3" Type="http://schemas.openxmlformats.org/officeDocument/2006/relationships/image" Target="../media/image-8-13.png"/><Relationship Id="rId14" Type="http://schemas.openxmlformats.org/officeDocument/2006/relationships/image" Target="../media/image-8-14.svg"/><Relationship Id="rId15" Type="http://schemas.openxmlformats.org/officeDocument/2006/relationships/slideLayout" Target="../slideLayouts/slideLayout9.xml"/><Relationship Id="rId1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150394"/>
            <a:ext cx="3120985" cy="426244"/>
          </a:xfrm>
          <a:prstGeom prst="roundRect">
            <a:avLst>
              <a:gd name="adj" fmla="val 6386"/>
            </a:avLst>
          </a:prstGeom>
          <a:solidFill>
            <a:srgbClr val="CCD7FF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3218378"/>
            <a:ext cx="284880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SQL · POWER BI · DATA ANALYTICS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36673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Pizza Runner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47163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SQL Exploratory Data Analysis &amp; Power BI Dashboard Project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Outcome &amp; Value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30436" y="2072283"/>
            <a:ext cx="4531876" cy="5133975"/>
          </a:xfrm>
          <a:prstGeom prst="roundRect">
            <a:avLst>
              <a:gd name="adj" fmla="val 751"/>
            </a:avLst>
          </a:prstGeom>
          <a:solidFill>
            <a:srgbClr val="2150FE"/>
          </a:solidFill>
          <a:ln/>
        </p:spPr>
      </p:sp>
      <p:sp>
        <p:nvSpPr>
          <p:cNvPr id="4" name="Text 2"/>
          <p:cNvSpPr/>
          <p:nvPr/>
        </p:nvSpPr>
        <p:spPr>
          <a:xfrm>
            <a:off x="857250" y="2660452"/>
            <a:ext cx="407824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What This Project Demonstrates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57250" y="3737848"/>
            <a:ext cx="4078248" cy="1610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Strong SQL data preparation skills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Real-world data modelling concepts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Translating business questions into actionable dashboards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57250" y="5552123"/>
            <a:ext cx="407824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workflow mirrors typical analytics processes used in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logistics and food delivery companies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327434"/>
            <a:ext cx="8284131" cy="46236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554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043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 end-to-end data analytics workflow using a synthetic food delivery dataset. The objective: clean operational data with SQL, perform exploratory data analysis, and build an interactive Power BI dashboard.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482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dataset mirrors real-world delivery operations — customer orders, runners, pizzas, recipes, and delivery activity.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90556"/>
            <a:ext cx="1619131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2150FE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720572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666161"/>
            <a:ext cx="10595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TECH STACK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1227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Tools &amp; Technologies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17170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44253" y="31717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PostgreSQL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644253" y="3662124"/>
            <a:ext cx="121923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Database engine for storing and querying delivery data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478655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478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SQL &amp; pgAdmin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4969073"/>
            <a:ext cx="121923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cleaning, transformation, and exploratory analysis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78560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57856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Microsoft Power BI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6276023"/>
            <a:ext cx="121923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modelling, relationships, and interactive dashboard development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83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Source &amp; Import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014061"/>
            <a:ext cx="420516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Synthetic, Real-World Modeled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9638943" y="3091458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dataset was created for learning and portfolio purposes but closely reflects real food delivery processes: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4384238"/>
            <a:ext cx="4205168" cy="1610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Order placement &amp; cancellations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Delivery durations &amp; distances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Order customisation (extras &amp; exclusions)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38943" y="6198513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was imported via Power BI's PostgreSQL connector, with table relationships verified in the data model.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5930" y="633889"/>
            <a:ext cx="2160746" cy="413504"/>
          </a:xfrm>
          <a:prstGeom prst="roundRect">
            <a:avLst>
              <a:gd name="adj" fmla="val 6434"/>
            </a:avLst>
          </a:prstGeom>
          <a:solidFill>
            <a:srgbClr val="CCD7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8923" y="751999"/>
            <a:ext cx="177284" cy="1772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74790" y="700326"/>
            <a:ext cx="1628894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PREPARATION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75930" y="1133951"/>
            <a:ext cx="554235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Cleaning Process</a:t>
            </a:r>
            <a:endParaRPr lang="en-US" sz="4350" dirty="0"/>
          </a:p>
        </p:txBody>
      </p:sp>
      <p:sp>
        <p:nvSpPr>
          <p:cNvPr id="6" name="Text 3"/>
          <p:cNvSpPr/>
          <p:nvPr/>
        </p:nvSpPr>
        <p:spPr>
          <a:xfrm>
            <a:off x="775930" y="2151578"/>
            <a:ext cx="1307853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Several quality issues were resolved in SQL before analysis: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75930" y="3078480"/>
            <a:ext cx="6430923" cy="1984058"/>
          </a:xfrm>
          <a:prstGeom prst="roundRect">
            <a:avLst>
              <a:gd name="adj" fmla="val 7374"/>
            </a:avLst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775930" y="3048000"/>
            <a:ext cx="6430923" cy="121920"/>
          </a:xfrm>
          <a:prstGeom prst="roundRect">
            <a:avLst>
              <a:gd name="adj" fmla="val 27276"/>
            </a:avLst>
          </a:prstGeom>
          <a:solidFill>
            <a:srgbClr val="2150FE"/>
          </a:solidFill>
          <a:ln/>
        </p:spPr>
      </p:sp>
      <p:sp>
        <p:nvSpPr>
          <p:cNvPr id="9" name="Shape 6"/>
          <p:cNvSpPr/>
          <p:nvPr/>
        </p:nvSpPr>
        <p:spPr>
          <a:xfrm>
            <a:off x="3658791" y="2745938"/>
            <a:ext cx="665083" cy="665083"/>
          </a:xfrm>
          <a:prstGeom prst="roundRect">
            <a:avLst>
              <a:gd name="adj" fmla="val 137487"/>
            </a:avLst>
          </a:prstGeom>
          <a:solidFill>
            <a:srgbClr val="2150FE"/>
          </a:solidFill>
          <a:ln/>
        </p:spPr>
      </p:sp>
      <p:sp>
        <p:nvSpPr>
          <p:cNvPr id="10" name="Text 7"/>
          <p:cNvSpPr/>
          <p:nvPr/>
        </p:nvSpPr>
        <p:spPr>
          <a:xfrm>
            <a:off x="3858339" y="2912150"/>
            <a:ext cx="2659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28105" y="3632716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Null Standardisation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28105" y="4109085"/>
            <a:ext cx="592657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Empty strings and text 'null' converted to proper NULL values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3428" y="3078480"/>
            <a:ext cx="6431042" cy="1984058"/>
          </a:xfrm>
          <a:prstGeom prst="roundRect">
            <a:avLst>
              <a:gd name="adj" fmla="val 7374"/>
            </a:avLst>
          </a:prstGeom>
          <a:solidFill>
            <a:srgbClr val="FFFFFF"/>
          </a:solidFill>
          <a:ln/>
        </p:spPr>
      </p:sp>
      <p:sp>
        <p:nvSpPr>
          <p:cNvPr id="14" name="Shape 11"/>
          <p:cNvSpPr/>
          <p:nvPr/>
        </p:nvSpPr>
        <p:spPr>
          <a:xfrm>
            <a:off x="7423428" y="3048000"/>
            <a:ext cx="6431042" cy="121920"/>
          </a:xfrm>
          <a:prstGeom prst="roundRect">
            <a:avLst>
              <a:gd name="adj" fmla="val 27276"/>
            </a:avLst>
          </a:prstGeom>
          <a:solidFill>
            <a:srgbClr val="2150FE"/>
          </a:solidFill>
          <a:ln/>
        </p:spPr>
      </p:sp>
      <p:sp>
        <p:nvSpPr>
          <p:cNvPr id="15" name="Shape 12"/>
          <p:cNvSpPr/>
          <p:nvPr/>
        </p:nvSpPr>
        <p:spPr>
          <a:xfrm>
            <a:off x="10306407" y="2745938"/>
            <a:ext cx="665083" cy="665083"/>
          </a:xfrm>
          <a:prstGeom prst="roundRect">
            <a:avLst>
              <a:gd name="adj" fmla="val 137487"/>
            </a:avLst>
          </a:prstGeom>
          <a:solidFill>
            <a:srgbClr val="2150FE"/>
          </a:solidFill>
          <a:ln/>
        </p:spPr>
      </p:sp>
      <p:sp>
        <p:nvSpPr>
          <p:cNvPr id="16" name="Text 13"/>
          <p:cNvSpPr/>
          <p:nvPr/>
        </p:nvSpPr>
        <p:spPr>
          <a:xfrm>
            <a:off x="10505956" y="2912150"/>
            <a:ext cx="2659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7675602" y="3632716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Format Corrections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7675602" y="4109085"/>
            <a:ext cx="5926693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Extra spaces and inconsistent comma formatting in extras/exclusions fixed</a:t>
            </a:r>
            <a:endParaRPr lang="en-US" sz="1700" dirty="0"/>
          </a:p>
        </p:txBody>
      </p:sp>
      <p:sp>
        <p:nvSpPr>
          <p:cNvPr id="19" name="Shape 16"/>
          <p:cNvSpPr/>
          <p:nvPr/>
        </p:nvSpPr>
        <p:spPr>
          <a:xfrm>
            <a:off x="775930" y="5611654"/>
            <a:ext cx="6430923" cy="1984058"/>
          </a:xfrm>
          <a:prstGeom prst="roundRect">
            <a:avLst>
              <a:gd name="adj" fmla="val 7374"/>
            </a:avLst>
          </a:prstGeom>
          <a:solidFill>
            <a:srgbClr val="FFFFFF"/>
          </a:solidFill>
          <a:ln/>
        </p:spPr>
      </p:sp>
      <p:sp>
        <p:nvSpPr>
          <p:cNvPr id="20" name="Shape 17"/>
          <p:cNvSpPr/>
          <p:nvPr/>
        </p:nvSpPr>
        <p:spPr>
          <a:xfrm>
            <a:off x="775930" y="5581174"/>
            <a:ext cx="6430923" cy="121920"/>
          </a:xfrm>
          <a:prstGeom prst="roundRect">
            <a:avLst>
              <a:gd name="adj" fmla="val 27276"/>
            </a:avLst>
          </a:prstGeom>
          <a:solidFill>
            <a:srgbClr val="2150FE"/>
          </a:solidFill>
          <a:ln/>
        </p:spPr>
      </p:sp>
      <p:sp>
        <p:nvSpPr>
          <p:cNvPr id="21" name="Shape 18"/>
          <p:cNvSpPr/>
          <p:nvPr/>
        </p:nvSpPr>
        <p:spPr>
          <a:xfrm>
            <a:off x="3658791" y="5279112"/>
            <a:ext cx="665083" cy="665083"/>
          </a:xfrm>
          <a:prstGeom prst="roundRect">
            <a:avLst>
              <a:gd name="adj" fmla="val 137487"/>
            </a:avLst>
          </a:prstGeom>
          <a:solidFill>
            <a:srgbClr val="2150FE"/>
          </a:solidFill>
          <a:ln/>
        </p:spPr>
      </p:sp>
      <p:sp>
        <p:nvSpPr>
          <p:cNvPr id="22" name="Text 19"/>
          <p:cNvSpPr/>
          <p:nvPr/>
        </p:nvSpPr>
        <p:spPr>
          <a:xfrm>
            <a:off x="3858339" y="5445323"/>
            <a:ext cx="2659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1028105" y="616589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Regex Cleaning</a:t>
            </a:r>
            <a:endParaRPr lang="en-US" sz="2150" dirty="0"/>
          </a:p>
        </p:txBody>
      </p:sp>
      <p:sp>
        <p:nvSpPr>
          <p:cNvPr id="24" name="Text 21"/>
          <p:cNvSpPr/>
          <p:nvPr/>
        </p:nvSpPr>
        <p:spPr>
          <a:xfrm>
            <a:off x="1028105" y="6642259"/>
            <a:ext cx="592657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Non-numeric characters removed from distance and duration fields</a:t>
            </a:r>
            <a:endParaRPr lang="en-US" sz="1700" dirty="0"/>
          </a:p>
        </p:txBody>
      </p:sp>
      <p:sp>
        <p:nvSpPr>
          <p:cNvPr id="25" name="Shape 22"/>
          <p:cNvSpPr/>
          <p:nvPr/>
        </p:nvSpPr>
        <p:spPr>
          <a:xfrm>
            <a:off x="7423428" y="5611654"/>
            <a:ext cx="6431042" cy="1984058"/>
          </a:xfrm>
          <a:prstGeom prst="roundRect">
            <a:avLst>
              <a:gd name="adj" fmla="val 7374"/>
            </a:avLst>
          </a:prstGeom>
          <a:solidFill>
            <a:srgbClr val="FFFFFF"/>
          </a:solidFill>
          <a:ln/>
        </p:spPr>
      </p:sp>
      <p:sp>
        <p:nvSpPr>
          <p:cNvPr id="26" name="Shape 23"/>
          <p:cNvSpPr/>
          <p:nvPr/>
        </p:nvSpPr>
        <p:spPr>
          <a:xfrm>
            <a:off x="7423428" y="5581174"/>
            <a:ext cx="6431042" cy="121920"/>
          </a:xfrm>
          <a:prstGeom prst="roundRect">
            <a:avLst>
              <a:gd name="adj" fmla="val 27276"/>
            </a:avLst>
          </a:prstGeom>
          <a:solidFill>
            <a:srgbClr val="2150FE"/>
          </a:solidFill>
          <a:ln/>
        </p:spPr>
      </p:sp>
      <p:sp>
        <p:nvSpPr>
          <p:cNvPr id="27" name="Shape 24"/>
          <p:cNvSpPr/>
          <p:nvPr/>
        </p:nvSpPr>
        <p:spPr>
          <a:xfrm>
            <a:off x="10306407" y="5279112"/>
            <a:ext cx="665083" cy="665083"/>
          </a:xfrm>
          <a:prstGeom prst="roundRect">
            <a:avLst>
              <a:gd name="adj" fmla="val 137487"/>
            </a:avLst>
          </a:prstGeom>
          <a:solidFill>
            <a:srgbClr val="2150FE"/>
          </a:solidFill>
          <a:ln/>
        </p:spPr>
      </p:sp>
      <p:sp>
        <p:nvSpPr>
          <p:cNvPr id="28" name="Text 25"/>
          <p:cNvSpPr/>
          <p:nvPr/>
        </p:nvSpPr>
        <p:spPr>
          <a:xfrm>
            <a:off x="10505956" y="5445323"/>
            <a:ext cx="2659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050" dirty="0"/>
          </a:p>
        </p:txBody>
      </p:sp>
      <p:sp>
        <p:nvSpPr>
          <p:cNvPr id="29" name="Text 26"/>
          <p:cNvSpPr/>
          <p:nvPr/>
        </p:nvSpPr>
        <p:spPr>
          <a:xfrm>
            <a:off x="7675602" y="616589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Type Conversion</a:t>
            </a:r>
            <a:endParaRPr lang="en-US" sz="2150" dirty="0"/>
          </a:p>
        </p:txBody>
      </p:sp>
      <p:sp>
        <p:nvSpPr>
          <p:cNvPr id="30" name="Text 27"/>
          <p:cNvSpPr/>
          <p:nvPr/>
        </p:nvSpPr>
        <p:spPr>
          <a:xfrm>
            <a:off x="7675602" y="6642259"/>
            <a:ext cx="5926693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Pickup times cast to proper timestamps; recipe toppings standardised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3827"/>
            <a:ext cx="6722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EDA: Key Metrics at a Glance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1958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64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435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Total Pizzas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8417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Ordered across all transactions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331958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56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435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Unique Orders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8417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Distinct customer orders placed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331958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435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Runners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8417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Active delivery runners in the dataset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4598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SQL queries answered critical business questions — from delivery success rates per runner to pizza preferences by customer, maximum pizzas in a single order, and order customisation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1308"/>
            <a:ext cx="80800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EDA: Order Patterns &amp; Preferences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1706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🕐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Timing Insights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6916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Order volume was analysed by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hour of day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day of the week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revealing peak demand windows for operational planning.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689310"/>
            <a:ext cx="4205168" cy="35957"/>
          </a:xfrm>
          <a:prstGeom prst="rect">
            <a:avLst/>
          </a:prstGeom>
          <a:solidFill>
            <a:srgbClr val="4C4C4D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4980384"/>
            <a:ext cx="379535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🍕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Customisation Analysis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93790" y="5632490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Orders were categorised by changes — extras, exclusions, or both — to understand customer behaviour and kitchen complexity.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327315"/>
            <a:ext cx="8284131" cy="46236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5216" y="628769"/>
            <a:ext cx="1581983" cy="428149"/>
          </a:xfrm>
          <a:prstGeom prst="roundRect">
            <a:avLst>
              <a:gd name="adj" fmla="val 6208"/>
            </a:avLst>
          </a:prstGeom>
          <a:noFill/>
          <a:ln w="7620">
            <a:solidFill>
              <a:srgbClr val="2150FE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15710" y="754261"/>
            <a:ext cx="177165" cy="1771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1457" y="702826"/>
            <a:ext cx="103524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DASHBOARD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75216" y="1143357"/>
            <a:ext cx="5537359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Dashboard KPIs</a:t>
            </a:r>
            <a:endParaRPr lang="en-US" sz="4350" dirty="0"/>
          </a:p>
        </p:txBody>
      </p:sp>
      <p:sp>
        <p:nvSpPr>
          <p:cNvPr id="6" name="Shape 3"/>
          <p:cNvSpPr/>
          <p:nvPr/>
        </p:nvSpPr>
        <p:spPr>
          <a:xfrm>
            <a:off x="775216" y="2159794"/>
            <a:ext cx="6431875" cy="1669494"/>
          </a:xfrm>
          <a:prstGeom prst="roundRect">
            <a:avLst>
              <a:gd name="adj" fmla="val 1990"/>
            </a:avLst>
          </a:prstGeom>
          <a:solidFill>
            <a:srgbClr val="F2EEEE"/>
          </a:solidFill>
          <a:ln/>
        </p:spPr>
      </p:sp>
      <p:sp>
        <p:nvSpPr>
          <p:cNvPr id="7" name="Shape 4"/>
          <p:cNvSpPr/>
          <p:nvPr/>
        </p:nvSpPr>
        <p:spPr>
          <a:xfrm>
            <a:off x="996672" y="2381250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2150FE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9314" y="2563892"/>
            <a:ext cx="298966" cy="2989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6672" y="3261836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Total Orders</a:t>
            </a:r>
            <a:endParaRPr lang="en-US" sz="2150" dirty="0"/>
          </a:p>
        </p:txBody>
      </p:sp>
      <p:sp>
        <p:nvSpPr>
          <p:cNvPr id="10" name="Shape 6"/>
          <p:cNvSpPr/>
          <p:nvPr/>
        </p:nvSpPr>
        <p:spPr>
          <a:xfrm>
            <a:off x="7423309" y="2159794"/>
            <a:ext cx="6431875" cy="1669494"/>
          </a:xfrm>
          <a:prstGeom prst="roundRect">
            <a:avLst>
              <a:gd name="adj" fmla="val 1990"/>
            </a:avLst>
          </a:prstGeom>
          <a:solidFill>
            <a:srgbClr val="F2EEEE"/>
          </a:solidFill>
          <a:ln/>
        </p:spPr>
      </p:sp>
      <p:sp>
        <p:nvSpPr>
          <p:cNvPr id="11" name="Shape 7"/>
          <p:cNvSpPr/>
          <p:nvPr/>
        </p:nvSpPr>
        <p:spPr>
          <a:xfrm>
            <a:off x="7644765" y="2381250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2150FE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7407" y="2563892"/>
            <a:ext cx="298966" cy="29896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44765" y="3261836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Total Pizzas Ordered</a:t>
            </a:r>
            <a:endParaRPr lang="en-US" sz="2150" dirty="0"/>
          </a:p>
        </p:txBody>
      </p:sp>
      <p:sp>
        <p:nvSpPr>
          <p:cNvPr id="14" name="Shape 9"/>
          <p:cNvSpPr/>
          <p:nvPr/>
        </p:nvSpPr>
        <p:spPr>
          <a:xfrm>
            <a:off x="775216" y="4045506"/>
            <a:ext cx="6431875" cy="1669494"/>
          </a:xfrm>
          <a:prstGeom prst="roundRect">
            <a:avLst>
              <a:gd name="adj" fmla="val 1990"/>
            </a:avLst>
          </a:prstGeom>
          <a:solidFill>
            <a:srgbClr val="F2EEEE"/>
          </a:solidFill>
          <a:ln/>
        </p:spPr>
      </p:sp>
      <p:sp>
        <p:nvSpPr>
          <p:cNvPr id="15" name="Shape 10"/>
          <p:cNvSpPr/>
          <p:nvPr/>
        </p:nvSpPr>
        <p:spPr>
          <a:xfrm>
            <a:off x="996672" y="4266962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2150FE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9314" y="4449604"/>
            <a:ext cx="298966" cy="29896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96672" y="5147548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Accepted Orders %</a:t>
            </a:r>
            <a:endParaRPr lang="en-US" sz="2150" dirty="0"/>
          </a:p>
        </p:txBody>
      </p:sp>
      <p:sp>
        <p:nvSpPr>
          <p:cNvPr id="18" name="Shape 12"/>
          <p:cNvSpPr/>
          <p:nvPr/>
        </p:nvSpPr>
        <p:spPr>
          <a:xfrm>
            <a:off x="7423309" y="4045506"/>
            <a:ext cx="6431875" cy="1669494"/>
          </a:xfrm>
          <a:prstGeom prst="roundRect">
            <a:avLst>
              <a:gd name="adj" fmla="val 1990"/>
            </a:avLst>
          </a:prstGeom>
          <a:solidFill>
            <a:srgbClr val="F2EEEE"/>
          </a:solidFill>
          <a:ln/>
        </p:spPr>
      </p:sp>
      <p:sp>
        <p:nvSpPr>
          <p:cNvPr id="19" name="Shape 13"/>
          <p:cNvSpPr/>
          <p:nvPr/>
        </p:nvSpPr>
        <p:spPr>
          <a:xfrm>
            <a:off x="7644765" y="4266962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2150FE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7407" y="4449604"/>
            <a:ext cx="298966" cy="298966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644765" y="5147548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Avg Delivery Duration</a:t>
            </a:r>
            <a:endParaRPr lang="en-US" sz="2150" dirty="0"/>
          </a:p>
        </p:txBody>
      </p:sp>
      <p:sp>
        <p:nvSpPr>
          <p:cNvPr id="22" name="Shape 15"/>
          <p:cNvSpPr/>
          <p:nvPr/>
        </p:nvSpPr>
        <p:spPr>
          <a:xfrm>
            <a:off x="775216" y="5931217"/>
            <a:ext cx="6431875" cy="1669494"/>
          </a:xfrm>
          <a:prstGeom prst="roundRect">
            <a:avLst>
              <a:gd name="adj" fmla="val 1990"/>
            </a:avLst>
          </a:prstGeom>
          <a:solidFill>
            <a:srgbClr val="F2EEEE"/>
          </a:solidFill>
          <a:ln/>
        </p:spPr>
      </p:sp>
      <p:sp>
        <p:nvSpPr>
          <p:cNvPr id="23" name="Shape 16"/>
          <p:cNvSpPr/>
          <p:nvPr/>
        </p:nvSpPr>
        <p:spPr>
          <a:xfrm>
            <a:off x="996672" y="6152674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2150FE"/>
          </a:solidFill>
          <a:ln/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9314" y="6335316"/>
            <a:ext cx="298966" cy="298966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996672" y="7033260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Orders per Runner</a:t>
            </a:r>
            <a:endParaRPr lang="en-US" sz="2150" dirty="0"/>
          </a:p>
        </p:txBody>
      </p:sp>
      <p:sp>
        <p:nvSpPr>
          <p:cNvPr id="26" name="Shape 18"/>
          <p:cNvSpPr/>
          <p:nvPr/>
        </p:nvSpPr>
        <p:spPr>
          <a:xfrm>
            <a:off x="7423309" y="5931217"/>
            <a:ext cx="6431875" cy="1669494"/>
          </a:xfrm>
          <a:prstGeom prst="roundRect">
            <a:avLst>
              <a:gd name="adj" fmla="val 1990"/>
            </a:avLst>
          </a:prstGeom>
          <a:solidFill>
            <a:srgbClr val="F2EEEE"/>
          </a:solidFill>
          <a:ln/>
        </p:spPr>
      </p:sp>
      <p:sp>
        <p:nvSpPr>
          <p:cNvPr id="27" name="Shape 19"/>
          <p:cNvSpPr/>
          <p:nvPr/>
        </p:nvSpPr>
        <p:spPr>
          <a:xfrm>
            <a:off x="7644765" y="6152674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2150FE"/>
          </a:solidFill>
          <a:ln/>
        </p:spPr>
      </p:sp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27407" y="6335316"/>
            <a:ext cx="298966" cy="298966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7644765" y="7033260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Customisation %</a:t>
            </a:r>
            <a:endParaRPr lang="en-US" sz="2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32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Power BI Visuals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7267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150FE"/>
          </a:solidFill>
          <a:ln/>
        </p:spPr>
      </p:sp>
      <p:sp>
        <p:nvSpPr>
          <p:cNvPr id="5" name="Text 2"/>
          <p:cNvSpPr/>
          <p:nvPr/>
        </p:nvSpPr>
        <p:spPr>
          <a:xfrm>
            <a:off x="1133951" y="22521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Line Chart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33951" y="2742605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Average delivery time by day of the week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67962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150FE"/>
          </a:solidFill>
          <a:ln/>
        </p:spPr>
      </p:sp>
      <p:sp>
        <p:nvSpPr>
          <p:cNvPr id="8" name="Text 5"/>
          <p:cNvSpPr/>
          <p:nvPr/>
        </p:nvSpPr>
        <p:spPr>
          <a:xfrm>
            <a:off x="1133951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Bar Charts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33951" y="4049554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Orders per runner and pizza types delivered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86576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150FE"/>
          </a:solidFill>
          <a:ln/>
        </p:spPr>
      </p:sp>
      <p:sp>
        <p:nvSpPr>
          <p:cNvPr id="11" name="Text 8"/>
          <p:cNvSpPr/>
          <p:nvPr/>
        </p:nvSpPr>
        <p:spPr>
          <a:xfrm>
            <a:off x="1133951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Time 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33951" y="5356503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Orders broken down by hour and day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9352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150FE"/>
          </a:solidFill>
          <a:ln/>
        </p:spPr>
      </p:sp>
      <p:sp>
        <p:nvSpPr>
          <p:cNvPr id="14" name="Text 11"/>
          <p:cNvSpPr/>
          <p:nvPr/>
        </p:nvSpPr>
        <p:spPr>
          <a:xfrm>
            <a:off x="1133951" y="6173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KPI Cards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33951" y="6663452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Summarising key operational metrics at a glance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2026-02-18T20:32:33Z</dcterms:created>
  <dcterms:modified xsi:type="dcterms:W3CDTF">2026-02-18T20:32:33Z</dcterms:modified>
</cp:coreProperties>
</file>